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4"/>
  </p:normalViewPr>
  <p:slideViewPr>
    <p:cSldViewPr snapToGrid="0" snapToObjects="1">
      <p:cViewPr varScale="1">
        <p:scale>
          <a:sx n="108" d="100"/>
          <a:sy n="108" d="100"/>
        </p:scale>
        <p:origin x="1760"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9/14/17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9/14/17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9/14/17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9/14/17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9/14/17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9/14/17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9/14/17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9/14/17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9/14/17</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Jean-Jacques Rousseau</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(1712-1778</a:t>
            </a:r>
            <a:r>
              <a:rPr lang="en-US" dirty="0" smtClean="0"/>
              <a:t>)</a:t>
            </a:r>
          </a:p>
          <a:p>
            <a:endParaRPr lang="en-US" dirty="0" smtClean="0"/>
          </a:p>
          <a:p>
            <a:r>
              <a:rPr lang="en-US" dirty="0" smtClean="0"/>
              <a:t>Introduction for PH-100</a:t>
            </a:r>
          </a:p>
        </p:txBody>
      </p:sp>
    </p:spTree>
    <p:extLst>
      <p:ext uri="{BB962C8B-B14F-4D97-AF65-F5344CB8AC3E}">
        <p14:creationId xmlns:p14="http://schemas.microsoft.com/office/powerpoint/2010/main" val="1580758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Influences</a:t>
            </a:r>
            <a:endParaRPr lang="en-US" dirty="0"/>
          </a:p>
        </p:txBody>
      </p:sp>
      <p:sp>
        <p:nvSpPr>
          <p:cNvPr id="3" name="Content Placeholder 2"/>
          <p:cNvSpPr>
            <a:spLocks noGrp="1"/>
          </p:cNvSpPr>
          <p:nvPr>
            <p:ph idx="1"/>
          </p:nvPr>
        </p:nvSpPr>
        <p:spPr/>
        <p:txBody>
          <a:bodyPr/>
          <a:lstStyle/>
          <a:p>
            <a:r>
              <a:rPr lang="en-US" dirty="0" smtClean="0"/>
              <a:t>Born in Geneva, Switzerland during the Enlightenment.  </a:t>
            </a:r>
          </a:p>
          <a:p>
            <a:r>
              <a:rPr lang="en-US" dirty="0" smtClean="0"/>
              <a:t>The Enlightenment was a period in Europe when many people began to question systems of authority, especially political and religious authority.</a:t>
            </a:r>
          </a:p>
          <a:p>
            <a:r>
              <a:rPr lang="en-US" dirty="0" smtClean="0"/>
              <a:t>It was also a time of exploration, with different world cultures coming into contact with each other for the first time. </a:t>
            </a:r>
          </a:p>
        </p:txBody>
      </p:sp>
    </p:spTree>
    <p:extLst>
      <p:ext uri="{BB962C8B-B14F-4D97-AF65-F5344CB8AC3E}">
        <p14:creationId xmlns:p14="http://schemas.microsoft.com/office/powerpoint/2010/main" val="1704699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Influences</a:t>
            </a:r>
            <a:endParaRPr lang="en-US" dirty="0"/>
          </a:p>
        </p:txBody>
      </p:sp>
      <p:sp>
        <p:nvSpPr>
          <p:cNvPr id="3" name="Content Placeholder 2"/>
          <p:cNvSpPr>
            <a:spLocks noGrp="1"/>
          </p:cNvSpPr>
          <p:nvPr>
            <p:ph idx="1"/>
          </p:nvPr>
        </p:nvSpPr>
        <p:spPr/>
        <p:txBody>
          <a:bodyPr/>
          <a:lstStyle/>
          <a:p>
            <a:r>
              <a:rPr lang="en-US" dirty="0" smtClean="0"/>
              <a:t>Rousseau was inspired by tales of native people living in the New World (America) and elsewhere, and he believe that native cultures could give the city-dwellers of his time some lessons about what it truly meant to be human.</a:t>
            </a:r>
          </a:p>
          <a:p>
            <a:r>
              <a:rPr lang="en-US" dirty="0" smtClean="0"/>
              <a:t>In his book, </a:t>
            </a:r>
            <a:r>
              <a:rPr lang="en-US" i="1" dirty="0" smtClean="0"/>
              <a:t>Emile</a:t>
            </a:r>
            <a:r>
              <a:rPr lang="en-US" dirty="0" smtClean="0"/>
              <a:t>, he asks the reader to imagine what it must be like to live in a State of Nature, that is, living in the natural world with no political or civil authority (e.g. no police, no government, etc.).</a:t>
            </a:r>
            <a:endParaRPr lang="en-US" dirty="0"/>
          </a:p>
        </p:txBody>
      </p:sp>
    </p:spTree>
    <p:extLst>
      <p:ext uri="{BB962C8B-B14F-4D97-AF65-F5344CB8AC3E}">
        <p14:creationId xmlns:p14="http://schemas.microsoft.com/office/powerpoint/2010/main" val="975794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State of Nature and Human Nature</a:t>
            </a:r>
            <a:endParaRPr lang="en-US" dirty="0"/>
          </a:p>
        </p:txBody>
      </p:sp>
      <p:sp>
        <p:nvSpPr>
          <p:cNvPr id="3" name="Content Placeholder 2"/>
          <p:cNvSpPr>
            <a:spLocks noGrp="1"/>
          </p:cNvSpPr>
          <p:nvPr>
            <p:ph idx="1"/>
          </p:nvPr>
        </p:nvSpPr>
        <p:spPr/>
        <p:txBody>
          <a:bodyPr/>
          <a:lstStyle/>
          <a:p>
            <a:r>
              <a:rPr lang="en-US" dirty="0" smtClean="0"/>
              <a:t>Rousseau claims that in such a State of Nature, a human being’s natural tendencies would be revealed.  </a:t>
            </a:r>
          </a:p>
          <a:p>
            <a:r>
              <a:rPr lang="en-US" dirty="0" smtClean="0"/>
              <a:t>On the other hand, when we live in cities and towns with police, laws, and government, our human tendencies are obscured.  We feel forced to abide by the rules of our society, and so we repress (and sometimes lose) our true human nature.</a:t>
            </a:r>
            <a:endParaRPr lang="en-US" dirty="0"/>
          </a:p>
        </p:txBody>
      </p:sp>
    </p:spTree>
    <p:extLst>
      <p:ext uri="{BB962C8B-B14F-4D97-AF65-F5344CB8AC3E}">
        <p14:creationId xmlns:p14="http://schemas.microsoft.com/office/powerpoint/2010/main" val="2969660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Nature is Good</a:t>
            </a:r>
            <a:endParaRPr lang="en-US" dirty="0"/>
          </a:p>
        </p:txBody>
      </p:sp>
      <p:sp>
        <p:nvSpPr>
          <p:cNvPr id="3" name="Content Placeholder 2"/>
          <p:cNvSpPr>
            <a:spLocks noGrp="1"/>
          </p:cNvSpPr>
          <p:nvPr>
            <p:ph idx="1"/>
          </p:nvPr>
        </p:nvSpPr>
        <p:spPr/>
        <p:txBody>
          <a:bodyPr/>
          <a:lstStyle/>
          <a:p>
            <a:r>
              <a:rPr lang="en-US" dirty="0" smtClean="0"/>
              <a:t>According to Rousseau, in a State of Nature, it would become apparent that human nature is fundamentally good.</a:t>
            </a:r>
          </a:p>
          <a:p>
            <a:r>
              <a:rPr lang="en-US" dirty="0" smtClean="0"/>
              <a:t>He has two pieces of evidence to support this:</a:t>
            </a:r>
          </a:p>
          <a:p>
            <a:r>
              <a:rPr lang="en-US" dirty="0" smtClean="0"/>
              <a:t>First, he provides a religious argument.  God is good, and humans come from God.  Therefore, humans must be good.  (pg. 110)</a:t>
            </a:r>
          </a:p>
          <a:p>
            <a:r>
              <a:rPr lang="en-US" dirty="0" smtClean="0"/>
              <a:t>Second, he provides a piece of empirical evidence: all human naturally possess compassion. </a:t>
            </a:r>
            <a:endParaRPr lang="en-US" dirty="0"/>
          </a:p>
        </p:txBody>
      </p:sp>
    </p:spTree>
    <p:extLst>
      <p:ext uri="{BB962C8B-B14F-4D97-AF65-F5344CB8AC3E}">
        <p14:creationId xmlns:p14="http://schemas.microsoft.com/office/powerpoint/2010/main" val="2422731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Origin of</a:t>
            </a:r>
            <a:br>
              <a:rPr lang="en-US" dirty="0" smtClean="0"/>
            </a:br>
            <a:r>
              <a:rPr lang="en-US" dirty="0" smtClean="0"/>
              <a:t>Moral Evil</a:t>
            </a:r>
            <a:endParaRPr lang="en-US" dirty="0"/>
          </a:p>
        </p:txBody>
      </p:sp>
      <p:sp>
        <p:nvSpPr>
          <p:cNvPr id="3" name="Content Placeholder 2"/>
          <p:cNvSpPr>
            <a:spLocks noGrp="1"/>
          </p:cNvSpPr>
          <p:nvPr>
            <p:ph idx="1"/>
          </p:nvPr>
        </p:nvSpPr>
        <p:spPr/>
        <p:txBody>
          <a:bodyPr/>
          <a:lstStyle/>
          <a:p>
            <a:r>
              <a:rPr lang="en-US" dirty="0" smtClean="0"/>
              <a:t>If all humans are fundamentally good, as Rousseau claims, then a problem arises, namely, why do people do bad things?  Why is there war, hatred, bigotry, violence, abuse, etc., if we are all naturally good?</a:t>
            </a:r>
          </a:p>
          <a:p>
            <a:r>
              <a:rPr lang="en-US" dirty="0" smtClean="0"/>
              <a:t>Rousseau’s surprising answer to this is that people can lose their natural goodness through certain kinds of education.  </a:t>
            </a:r>
            <a:endParaRPr lang="en-US" dirty="0"/>
          </a:p>
        </p:txBody>
      </p:sp>
    </p:spTree>
    <p:extLst>
      <p:ext uri="{BB962C8B-B14F-4D97-AF65-F5344CB8AC3E}">
        <p14:creationId xmlns:p14="http://schemas.microsoft.com/office/powerpoint/2010/main" val="3826653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Kinds of Education</a:t>
            </a:r>
            <a:endParaRPr lang="en-US" dirty="0"/>
          </a:p>
        </p:txBody>
      </p:sp>
      <p:sp>
        <p:nvSpPr>
          <p:cNvPr id="3" name="Content Placeholder 2"/>
          <p:cNvSpPr>
            <a:spLocks noGrp="1"/>
          </p:cNvSpPr>
          <p:nvPr>
            <p:ph idx="1"/>
          </p:nvPr>
        </p:nvSpPr>
        <p:spPr/>
        <p:txBody>
          <a:bodyPr/>
          <a:lstStyle/>
          <a:p>
            <a:r>
              <a:rPr lang="en-US" dirty="0" smtClean="0"/>
              <a:t>Rousseau argues that over the course of a human being’s life, he or she will be educated in three ways. This education may take place consciously or unconsciously, and may be more accurately described in some cases as “development” rather than “education.”</a:t>
            </a:r>
          </a:p>
          <a:p>
            <a:r>
              <a:rPr lang="en-US" dirty="0" smtClean="0"/>
              <a:t>The three kinds of education are: education from nature, education from man, and education from things. (pg. 110)</a:t>
            </a:r>
          </a:p>
        </p:txBody>
      </p:sp>
    </p:spTree>
    <p:extLst>
      <p:ext uri="{BB962C8B-B14F-4D97-AF65-F5344CB8AC3E}">
        <p14:creationId xmlns:p14="http://schemas.microsoft.com/office/powerpoint/2010/main" val="489075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from Nature</a:t>
            </a:r>
            <a:endParaRPr lang="en-US" dirty="0"/>
          </a:p>
        </p:txBody>
      </p:sp>
      <p:sp>
        <p:nvSpPr>
          <p:cNvPr id="3" name="Content Placeholder 2"/>
          <p:cNvSpPr>
            <a:spLocks noGrp="1"/>
          </p:cNvSpPr>
          <p:nvPr>
            <p:ph idx="1"/>
          </p:nvPr>
        </p:nvSpPr>
        <p:spPr/>
        <p:txBody>
          <a:bodyPr/>
          <a:lstStyle/>
          <a:p>
            <a:r>
              <a:rPr lang="en-US" dirty="0" smtClean="0"/>
              <a:t>Education from Nature can more accurately be described as “natural development.”  We receive education from nature as our bodies and brains naturally grow and change over time.  This type of education typically occurs without our conscious awareness.</a:t>
            </a:r>
          </a:p>
          <a:p>
            <a:r>
              <a:rPr lang="en-US" dirty="0" smtClean="0"/>
              <a:t>E.g., a baby naturally cries when it needs something, a child naturally picks up the language it hears its parents speaking, or a teenager naturally produces new hormones.  </a:t>
            </a:r>
          </a:p>
        </p:txBody>
      </p:sp>
    </p:spTree>
    <p:extLst>
      <p:ext uri="{BB962C8B-B14F-4D97-AF65-F5344CB8AC3E}">
        <p14:creationId xmlns:p14="http://schemas.microsoft.com/office/powerpoint/2010/main" val="3216126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from Man</a:t>
            </a:r>
            <a:endParaRPr lang="en-US" dirty="0"/>
          </a:p>
        </p:txBody>
      </p:sp>
      <p:sp>
        <p:nvSpPr>
          <p:cNvPr id="3" name="Content Placeholder 2"/>
          <p:cNvSpPr>
            <a:spLocks noGrp="1"/>
          </p:cNvSpPr>
          <p:nvPr>
            <p:ph idx="1"/>
          </p:nvPr>
        </p:nvSpPr>
        <p:spPr/>
        <p:txBody>
          <a:bodyPr/>
          <a:lstStyle/>
          <a:p>
            <a:r>
              <a:rPr lang="en-US" dirty="0"/>
              <a:t>Education from Man </a:t>
            </a:r>
            <a:r>
              <a:rPr lang="en-US" dirty="0" smtClean="0"/>
              <a:t>what we typically mean when we use the word “education.”  </a:t>
            </a:r>
            <a:r>
              <a:rPr lang="en-US" dirty="0"/>
              <a:t>This is the education we explicitly receive from our parents, teachers, </a:t>
            </a:r>
            <a:r>
              <a:rPr lang="en-US" dirty="0" smtClean="0"/>
              <a:t>friends, religious leaders, employers, etc.  This education is almost always one we are consciously aware of.</a:t>
            </a:r>
          </a:p>
          <a:p>
            <a:r>
              <a:rPr lang="en-US" dirty="0" smtClean="0"/>
              <a:t>E.g., a parent teaches a child how to ride a bike, or a teacher explain to a child how to do math problem, or an employer explains to a new employee how to do a task. </a:t>
            </a:r>
            <a:endParaRPr lang="en-US" dirty="0"/>
          </a:p>
          <a:p>
            <a:endParaRPr lang="en-US" dirty="0"/>
          </a:p>
        </p:txBody>
      </p:sp>
    </p:spTree>
    <p:extLst>
      <p:ext uri="{BB962C8B-B14F-4D97-AF65-F5344CB8AC3E}">
        <p14:creationId xmlns:p14="http://schemas.microsoft.com/office/powerpoint/2010/main" val="838413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from Things</a:t>
            </a:r>
            <a:endParaRPr lang="en-US" dirty="0"/>
          </a:p>
        </p:txBody>
      </p:sp>
      <p:sp>
        <p:nvSpPr>
          <p:cNvPr id="3" name="Content Placeholder 2"/>
          <p:cNvSpPr>
            <a:spLocks noGrp="1"/>
          </p:cNvSpPr>
          <p:nvPr>
            <p:ph idx="1"/>
          </p:nvPr>
        </p:nvSpPr>
        <p:spPr/>
        <p:txBody>
          <a:bodyPr/>
          <a:lstStyle/>
          <a:p>
            <a:r>
              <a:rPr lang="en-US" dirty="0" smtClean="0"/>
              <a:t>Education from Things is the education or development we go through based on our life experiences.  This education can be conscious or unconscious. </a:t>
            </a:r>
          </a:p>
          <a:p>
            <a:r>
              <a:rPr lang="en-US" dirty="0" smtClean="0"/>
              <a:t>E.g., a child growing up in a large family develops a love of babies, or a child that was abused learns to be distrustful, or a person who was in a car accident becomes a more cautious driver.</a:t>
            </a:r>
            <a:endParaRPr lang="en-US" dirty="0"/>
          </a:p>
        </p:txBody>
      </p:sp>
    </p:spTree>
    <p:extLst>
      <p:ext uri="{BB962C8B-B14F-4D97-AF65-F5344CB8AC3E}">
        <p14:creationId xmlns:p14="http://schemas.microsoft.com/office/powerpoint/2010/main" val="4199414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Evil and Education</a:t>
            </a:r>
            <a:endParaRPr lang="en-US" dirty="0"/>
          </a:p>
        </p:txBody>
      </p:sp>
      <p:sp>
        <p:nvSpPr>
          <p:cNvPr id="3" name="Content Placeholder 2"/>
          <p:cNvSpPr>
            <a:spLocks noGrp="1"/>
          </p:cNvSpPr>
          <p:nvPr>
            <p:ph idx="1"/>
          </p:nvPr>
        </p:nvSpPr>
        <p:spPr/>
        <p:txBody>
          <a:bodyPr/>
          <a:lstStyle/>
          <a:p>
            <a:r>
              <a:rPr lang="en-US" dirty="0" smtClean="0"/>
              <a:t>As said earlier, Rousseau thinks that education is what can take us away from our original human goodness.  But </a:t>
            </a:r>
            <a:r>
              <a:rPr lang="en-US" dirty="0" smtClean="0"/>
              <a:t>how</a:t>
            </a:r>
            <a:r>
              <a:rPr lang="en-US" dirty="0" smtClean="0"/>
              <a:t>?</a:t>
            </a:r>
            <a:endParaRPr lang="en-US" dirty="0" smtClean="0"/>
          </a:p>
          <a:p>
            <a:r>
              <a:rPr lang="en-US" dirty="0" smtClean="0"/>
              <a:t>For Rousseau, it is when our three forms of education conflict with each other that we can begin to lose our goodness: “the three educations must work together for a perfect result.”  (pg. 111)</a:t>
            </a:r>
          </a:p>
          <a:p>
            <a:pPr marL="0" indent="0">
              <a:buNone/>
            </a:pPr>
            <a:r>
              <a:rPr lang="en-US" dirty="0" smtClean="0"/>
              <a:t> </a:t>
            </a:r>
            <a:endParaRPr lang="en-US" dirty="0"/>
          </a:p>
        </p:txBody>
      </p:sp>
    </p:spTree>
    <p:extLst>
      <p:ext uri="{BB962C8B-B14F-4D97-AF65-F5344CB8AC3E}">
        <p14:creationId xmlns:p14="http://schemas.microsoft.com/office/powerpoint/2010/main" val="563415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Conflicts among the Educations</a:t>
            </a:r>
            <a:endParaRPr lang="en-US" dirty="0"/>
          </a:p>
        </p:txBody>
      </p:sp>
      <p:sp>
        <p:nvSpPr>
          <p:cNvPr id="3" name="Content Placeholder 2"/>
          <p:cNvSpPr>
            <a:spLocks noGrp="1"/>
          </p:cNvSpPr>
          <p:nvPr>
            <p:ph idx="1"/>
          </p:nvPr>
        </p:nvSpPr>
        <p:spPr/>
        <p:txBody>
          <a:bodyPr/>
          <a:lstStyle/>
          <a:p>
            <a:r>
              <a:rPr lang="en-US" dirty="0" smtClean="0"/>
              <a:t>Can you give an example of how two (or more) kinds of education could conflict? </a:t>
            </a:r>
            <a:endParaRPr lang="en-US" dirty="0"/>
          </a:p>
        </p:txBody>
      </p:sp>
    </p:spTree>
    <p:extLst>
      <p:ext uri="{BB962C8B-B14F-4D97-AF65-F5344CB8AC3E}">
        <p14:creationId xmlns:p14="http://schemas.microsoft.com/office/powerpoint/2010/main" val="506375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from Nature is the Most Important</a:t>
            </a:r>
            <a:endParaRPr lang="en-US" dirty="0"/>
          </a:p>
        </p:txBody>
      </p:sp>
      <p:sp>
        <p:nvSpPr>
          <p:cNvPr id="3" name="Content Placeholder 2"/>
          <p:cNvSpPr>
            <a:spLocks noGrp="1"/>
          </p:cNvSpPr>
          <p:nvPr>
            <p:ph idx="1"/>
          </p:nvPr>
        </p:nvSpPr>
        <p:spPr/>
        <p:txBody>
          <a:bodyPr/>
          <a:lstStyle/>
          <a:p>
            <a:r>
              <a:rPr lang="en-US" dirty="0" smtClean="0"/>
              <a:t>Because we are naturally good, according to Rousseau, it is important that our Education from Man support our Education from Nature.  </a:t>
            </a:r>
          </a:p>
          <a:p>
            <a:r>
              <a:rPr lang="en-US" dirty="0" smtClean="0"/>
              <a:t>Therefore, any kind of human teaching that goes against our natural tendencies ought to be done away with.  E.g., Making children sit down at a desk all day in school, instead of allowing them to learn through play or experimentation.  </a:t>
            </a:r>
            <a:endParaRPr lang="en-US" dirty="0"/>
          </a:p>
        </p:txBody>
      </p:sp>
    </p:spTree>
    <p:extLst>
      <p:ext uri="{BB962C8B-B14F-4D97-AF65-F5344CB8AC3E}">
        <p14:creationId xmlns:p14="http://schemas.microsoft.com/office/powerpoint/2010/main" val="12363911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55</TotalTime>
  <Words>871</Words>
  <Application>Microsoft Macintosh PowerPoint</Application>
  <PresentationFormat>On-screen Show (4:3)</PresentationFormat>
  <Paragraphs>43</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News Gothic MT</vt:lpstr>
      <vt:lpstr>Wingdings 2</vt:lpstr>
      <vt:lpstr>Breeze</vt:lpstr>
      <vt:lpstr>Jean-Jacques Rousseau</vt:lpstr>
      <vt:lpstr>Influences</vt:lpstr>
      <vt:lpstr>Influences</vt:lpstr>
      <vt:lpstr>The State of Nature and Human Nature</vt:lpstr>
      <vt:lpstr>Human Nature is Good</vt:lpstr>
      <vt:lpstr>Problem: Origin of Moral Evil</vt:lpstr>
      <vt:lpstr>Three Kinds of Education</vt:lpstr>
      <vt:lpstr>Education from Nature</vt:lpstr>
      <vt:lpstr>Education from Man</vt:lpstr>
      <vt:lpstr>Education from Things</vt:lpstr>
      <vt:lpstr>Evil and Education</vt:lpstr>
      <vt:lpstr>Examples of Conflicts among the Educations</vt:lpstr>
      <vt:lpstr>Education from Nature is the Most Important</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Jean-Jacques Rousseau</dc:title>
  <dc:creator>Ariane Economos</dc:creator>
  <cp:lastModifiedBy>Microsoft Office User</cp:lastModifiedBy>
  <cp:revision>8</cp:revision>
  <dcterms:created xsi:type="dcterms:W3CDTF">2014-09-11T16:38:29Z</dcterms:created>
  <dcterms:modified xsi:type="dcterms:W3CDTF">2017-09-14T17:00:42Z</dcterms:modified>
</cp:coreProperties>
</file>